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4" r:id="rId10"/>
    <p:sldId id="267" r:id="rId11"/>
    <p:sldId id="263" r:id="rId12"/>
    <p:sldId id="266" r:id="rId13"/>
    <p:sldId id="268" r:id="rId14"/>
    <p:sldId id="269" r:id="rId15"/>
    <p:sldId id="272" r:id="rId16"/>
    <p:sldId id="271" r:id="rId17"/>
    <p:sldId id="270" r:id="rId18"/>
    <p:sldId id="273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6011A-057B-4D72-84C4-FB3C81FE6508}" type="datetimeFigureOut">
              <a:rPr lang="cs-CZ" smtClean="0"/>
              <a:t>30.06.2017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2DA3E-0AEA-435C-AE38-231844D369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289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30.06.2017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Relisa - automatické generování testů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68C-B8B8-46B7-AB2A-3F381F96A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98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30.06.2017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Relisa - automatické generování testů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68C-B8B8-46B7-AB2A-3F381F96A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058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30.06.2017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Relisa - automatické generování testů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68C-B8B8-46B7-AB2A-3F381F96AC01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2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30.06.2017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Relisa - automatické generování testů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68C-B8B8-46B7-AB2A-3F381F96A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610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30.06.2017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Relisa - automatické generování testů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68C-B8B8-46B7-AB2A-3F381F96AC01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4504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30.06.2017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Relisa - automatické generování testů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68C-B8B8-46B7-AB2A-3F381F96A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16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30.06.2017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Relisa - automatické generování testů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68C-B8B8-46B7-AB2A-3F381F96A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249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30.06.2017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Relisa - automatické generování testů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68C-B8B8-46B7-AB2A-3F381F96A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497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30.06.2017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Relisa - automatické generování testů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68C-B8B8-46B7-AB2A-3F381F96A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77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30.06.2017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Relisa - automatické generování testů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68C-B8B8-46B7-AB2A-3F381F96A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02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30.06.2017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Relisa - automatické generování testů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68C-B8B8-46B7-AB2A-3F381F96A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36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30.06.2017</a:t>
            </a: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Relisa - automatické generování testů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68C-B8B8-46B7-AB2A-3F381F96A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553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30.06.2017</a:t>
            </a: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Relisa - automatické generování testů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68C-B8B8-46B7-AB2A-3F381F96A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434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30.06.2017</a:t>
            </a: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Relisa - automatické generování testů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68C-B8B8-46B7-AB2A-3F381F96A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203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30.06.2017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Relisa - automatické generování testů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68C-B8B8-46B7-AB2A-3F381F96A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102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30.06.2017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Relisa - automatické generování testů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68C-B8B8-46B7-AB2A-3F381F96A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76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30.06.2017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Relisa - automatické generování testů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097E68C-B8B8-46B7-AB2A-3F381F96A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6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Automatické testy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Seminář </a:t>
            </a:r>
            <a:r>
              <a:rPr lang="cs-CZ" dirty="0" err="1" smtClean="0"/>
              <a:t>Relisa</a:t>
            </a:r>
            <a:r>
              <a:rPr lang="cs-CZ" dirty="0" smtClean="0"/>
              <a:t> 30. 6. 2017</a:t>
            </a:r>
          </a:p>
          <a:p>
            <a:r>
              <a:rPr lang="cs-CZ" b="1" dirty="0" smtClean="0"/>
              <a:t>Richard Lipka</a:t>
            </a:r>
            <a:r>
              <a:rPr lang="cs-CZ" dirty="0" smtClean="0"/>
              <a:t>, Tomáš Potužák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518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pro generování testů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364903"/>
              </p:ext>
            </p:extLst>
          </p:nvPr>
        </p:nvGraphicFramePr>
        <p:xfrm>
          <a:off x="677334" y="1903663"/>
          <a:ext cx="5001571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8582">
                  <a:extLst>
                    <a:ext uri="{9D8B030D-6E8A-4147-A177-3AD203B41FA5}">
                      <a16:colId xmlns:a16="http://schemas.microsoft.com/office/drawing/2014/main" val="2310363333"/>
                    </a:ext>
                  </a:extLst>
                </a:gridCol>
                <a:gridCol w="1132989">
                  <a:extLst>
                    <a:ext uri="{9D8B030D-6E8A-4147-A177-3AD203B41FA5}">
                      <a16:colId xmlns:a16="http://schemas.microsoft.com/office/drawing/2014/main" val="189211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Metoda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Počet výskytů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172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Formální</a:t>
                      </a:r>
                      <a:r>
                        <a:rPr lang="cs-CZ" baseline="0" dirty="0" smtClean="0"/>
                        <a:t> automaty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644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Genetické algoritmy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22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597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Jiné metody AI (různé mutace)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613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Formální</a:t>
                      </a:r>
                      <a:r>
                        <a:rPr lang="cs-CZ" baseline="0" dirty="0" smtClean="0"/>
                        <a:t> gramatiky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431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Controll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flow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535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Formální dokazování nad modelem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080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UML modely (včetně</a:t>
                      </a:r>
                      <a:r>
                        <a:rPr lang="cs-CZ" baseline="0" dirty="0" smtClean="0"/>
                        <a:t> UML FSM</a:t>
                      </a:r>
                      <a:r>
                        <a:rPr lang="cs-CZ" dirty="0" smtClean="0"/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14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655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Kontrakty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42921"/>
                  </a:ext>
                </a:extLst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4656" y="1270000"/>
            <a:ext cx="4384993" cy="267635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8046" y="3946358"/>
            <a:ext cx="3993779" cy="2430996"/>
          </a:xfrm>
          <a:prstGeom prst="rect">
            <a:avLst/>
          </a:prstGeom>
        </p:spPr>
      </p:pic>
      <p:pic>
        <p:nvPicPr>
          <p:cNvPr id="10242" name="Picture 2" descr="Výsledek obrázku pro evil bu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52621">
            <a:off x="3248591" y="1639792"/>
            <a:ext cx="1178125" cy="117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30.06.2017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Relisa - automatické generování testů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68C-B8B8-46B7-AB2A-3F381F96AC0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981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pro generování testů - automaty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7095066" cy="388077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Nejčastější formální popis (25 výskytů)</a:t>
            </a:r>
          </a:p>
          <a:p>
            <a:pPr lvl="1"/>
            <a:r>
              <a:rPr lang="cs-CZ" b="1" dirty="0" smtClean="0"/>
              <a:t>UML </a:t>
            </a:r>
            <a:r>
              <a:rPr lang="cs-CZ" b="1" dirty="0" err="1" smtClean="0"/>
              <a:t>state</a:t>
            </a:r>
            <a:r>
              <a:rPr lang="cs-CZ" b="1" dirty="0" smtClean="0"/>
              <a:t> </a:t>
            </a:r>
            <a:r>
              <a:rPr lang="cs-CZ" b="1" dirty="0" err="1" smtClean="0"/>
              <a:t>machine</a:t>
            </a:r>
            <a:r>
              <a:rPr lang="cs-CZ" b="1" dirty="0" smtClean="0"/>
              <a:t> </a:t>
            </a:r>
            <a:r>
              <a:rPr lang="cs-CZ" dirty="0" smtClean="0"/>
              <a:t>(14 výskytů)</a:t>
            </a:r>
          </a:p>
          <a:p>
            <a:endParaRPr lang="cs-CZ" dirty="0" smtClean="0"/>
          </a:p>
          <a:p>
            <a:r>
              <a:rPr lang="cs-CZ" b="1" dirty="0" smtClean="0"/>
              <a:t>EFSM –</a:t>
            </a:r>
            <a:r>
              <a:rPr lang="cs-CZ" b="1" dirty="0" err="1" smtClean="0"/>
              <a:t>Enhanced</a:t>
            </a:r>
            <a:r>
              <a:rPr lang="cs-CZ" b="1" dirty="0" smtClean="0"/>
              <a:t> FSM</a:t>
            </a:r>
          </a:p>
          <a:p>
            <a:pPr lvl="1"/>
            <a:r>
              <a:rPr lang="cs-CZ" dirty="0" smtClean="0"/>
              <a:t>Není univerzálně </a:t>
            </a:r>
            <a:br>
              <a:rPr lang="cs-CZ" dirty="0" smtClean="0"/>
            </a:br>
            <a:r>
              <a:rPr lang="cs-CZ" dirty="0" smtClean="0"/>
              <a:t>standardní – různí autoři </a:t>
            </a:r>
            <a:br>
              <a:rPr lang="cs-CZ" dirty="0" smtClean="0"/>
            </a:br>
            <a:r>
              <a:rPr lang="cs-CZ" dirty="0" smtClean="0"/>
              <a:t>ho implementují různě</a:t>
            </a:r>
          </a:p>
          <a:p>
            <a:pPr lvl="1"/>
            <a:r>
              <a:rPr lang="cs-CZ" dirty="0" smtClean="0"/>
              <a:t>A-blok – aritmetická operace spojená s každým </a:t>
            </a:r>
            <a:br>
              <a:rPr lang="cs-CZ" dirty="0" smtClean="0"/>
            </a:br>
            <a:r>
              <a:rPr lang="cs-CZ" dirty="0" smtClean="0"/>
              <a:t>přechodem</a:t>
            </a:r>
          </a:p>
          <a:p>
            <a:pPr lvl="1"/>
            <a:r>
              <a:rPr lang="cs-CZ" dirty="0" smtClean="0"/>
              <a:t>E-blok – vyhodnocené podmínky spojené s každým </a:t>
            </a:r>
            <a:br>
              <a:rPr lang="cs-CZ" dirty="0" smtClean="0"/>
            </a:br>
            <a:r>
              <a:rPr lang="cs-CZ" dirty="0" smtClean="0"/>
              <a:t>přechodem; může zmrazit chod automatu dokud není </a:t>
            </a:r>
            <a:br>
              <a:rPr lang="cs-CZ" dirty="0" smtClean="0"/>
            </a:br>
            <a:r>
              <a:rPr lang="cs-CZ" dirty="0" smtClean="0"/>
              <a:t>splněna, někdy vést ke vzniku nového signálu</a:t>
            </a:r>
          </a:p>
          <a:p>
            <a:r>
              <a:rPr lang="cs-CZ" b="1" dirty="0" err="1" smtClean="0"/>
              <a:t>Timed</a:t>
            </a:r>
            <a:r>
              <a:rPr lang="cs-CZ" b="1" dirty="0" smtClean="0"/>
              <a:t> </a:t>
            </a:r>
            <a:r>
              <a:rPr lang="cs-CZ" b="1" dirty="0" err="1" smtClean="0"/>
              <a:t>automata</a:t>
            </a:r>
            <a:endParaRPr lang="cs-CZ" b="1" dirty="0" smtClean="0"/>
          </a:p>
          <a:p>
            <a:pPr lvl="1"/>
            <a:r>
              <a:rPr lang="cs-CZ" dirty="0" smtClean="0"/>
              <a:t>FSM s hodinami navíc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8923" y="1270000"/>
            <a:ext cx="6071292" cy="4099610"/>
          </a:xfrm>
          <a:prstGeom prst="rect">
            <a:avLst/>
          </a:prstGeom>
        </p:spPr>
      </p:pic>
      <p:pic>
        <p:nvPicPr>
          <p:cNvPr id="8200" name="Picture 8" descr="Výsledek obrázku pro ugly bu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52" y="5896267"/>
            <a:ext cx="1135905" cy="96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30.06.2017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Relisa - automatické generování testů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68C-B8B8-46B7-AB2A-3F381F96AC0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940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Metody</a:t>
            </a:r>
            <a:r>
              <a:rPr lang="en-GB" dirty="0" smtClean="0"/>
              <a:t> pro </a:t>
            </a:r>
            <a:r>
              <a:rPr lang="en-GB" dirty="0" err="1" smtClean="0"/>
              <a:t>generov</a:t>
            </a:r>
            <a:r>
              <a:rPr lang="cs-CZ" dirty="0" err="1" smtClean="0"/>
              <a:t>ání</a:t>
            </a:r>
            <a:r>
              <a:rPr lang="cs-CZ" dirty="0" smtClean="0"/>
              <a:t> testů – genetické algoritmy, metody AI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22 publikací GA, 29 dalších AI metod</a:t>
            </a:r>
          </a:p>
          <a:p>
            <a:r>
              <a:rPr lang="cs-CZ" dirty="0" smtClean="0"/>
              <a:t>Populace reprezentuje typicky</a:t>
            </a:r>
          </a:p>
          <a:p>
            <a:pPr lvl="1"/>
            <a:r>
              <a:rPr lang="cs-CZ" dirty="0" smtClean="0"/>
              <a:t>Vstupními daty se kterými je program volán</a:t>
            </a:r>
          </a:p>
          <a:p>
            <a:pPr lvl="1"/>
            <a:r>
              <a:rPr lang="cs-CZ" dirty="0" smtClean="0"/>
              <a:t>Posloupností volání metod / funkcí</a:t>
            </a:r>
          </a:p>
          <a:p>
            <a:r>
              <a:rPr lang="cs-CZ" dirty="0" smtClean="0"/>
              <a:t>Fitness funkce sleduje</a:t>
            </a:r>
          </a:p>
          <a:p>
            <a:pPr lvl="1"/>
            <a:r>
              <a:rPr lang="cs-CZ" dirty="0" smtClean="0"/>
              <a:t>Pokrytí kódu testy / pokrytí </a:t>
            </a:r>
            <a:r>
              <a:rPr lang="cs-CZ" dirty="0" err="1" smtClean="0"/>
              <a:t>controll</a:t>
            </a:r>
            <a:r>
              <a:rPr lang="cs-CZ" dirty="0" smtClean="0"/>
              <a:t> </a:t>
            </a:r>
            <a:r>
              <a:rPr lang="cs-CZ" dirty="0" err="1" smtClean="0"/>
              <a:t>flow</a:t>
            </a:r>
            <a:r>
              <a:rPr lang="cs-CZ" dirty="0" smtClean="0"/>
              <a:t> testy / analýza </a:t>
            </a:r>
            <a:r>
              <a:rPr lang="cs-CZ" dirty="0" err="1" smtClean="0"/>
              <a:t>trace</a:t>
            </a:r>
            <a:r>
              <a:rPr lang="cs-CZ" dirty="0" smtClean="0"/>
              <a:t> programu</a:t>
            </a:r>
          </a:p>
          <a:p>
            <a:pPr lvl="2"/>
            <a:r>
              <a:rPr lang="cs-CZ" dirty="0" smtClean="0"/>
              <a:t>Celkové – kolik prvek populace pokryje kódu, hledání nejsložitější cesty programem</a:t>
            </a:r>
          </a:p>
          <a:p>
            <a:pPr lvl="2"/>
            <a:r>
              <a:rPr lang="cs-CZ" dirty="0" smtClean="0"/>
              <a:t>Inkrementální – jak nový test založený na prvku přispěje ke zvětšení pokrytí</a:t>
            </a:r>
          </a:p>
          <a:p>
            <a:pPr marL="914400" lvl="2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 K vyhodnocení typicky potřeba běh programu nebo velmi detailní model programu</a:t>
            </a:r>
            <a:br>
              <a:rPr lang="cs-CZ" dirty="0" smtClean="0">
                <a:sym typeface="Wingdings" panose="05000000000000000000" pitchFamily="2" charset="2"/>
              </a:rPr>
            </a:br>
            <a:endParaRPr lang="cs-CZ" dirty="0" smtClean="0"/>
          </a:p>
          <a:p>
            <a:r>
              <a:rPr lang="cs-CZ" dirty="0" smtClean="0"/>
              <a:t>Kombinováno s dalšími podobnými metodami (</a:t>
            </a:r>
            <a:r>
              <a:rPr lang="cs-CZ" dirty="0" err="1" smtClean="0"/>
              <a:t>search</a:t>
            </a:r>
            <a:r>
              <a:rPr lang="cs-CZ" dirty="0" smtClean="0"/>
              <a:t> </a:t>
            </a:r>
            <a:r>
              <a:rPr lang="cs-CZ" dirty="0" err="1" smtClean="0"/>
              <a:t>based</a:t>
            </a:r>
            <a:r>
              <a:rPr lang="cs-CZ" dirty="0" smtClean="0"/>
              <a:t> metody)</a:t>
            </a:r>
          </a:p>
          <a:p>
            <a:pPr lvl="1"/>
            <a:r>
              <a:rPr lang="cs-CZ" dirty="0" smtClean="0"/>
              <a:t>Optimalizace rojem / kolonií mravenců, simulované žíhání, </a:t>
            </a:r>
            <a:r>
              <a:rPr lang="cs-CZ" dirty="0" err="1" smtClean="0"/>
              <a:t>hill</a:t>
            </a:r>
            <a:r>
              <a:rPr lang="cs-CZ" dirty="0" smtClean="0"/>
              <a:t> </a:t>
            </a:r>
            <a:r>
              <a:rPr lang="cs-CZ" dirty="0" err="1" smtClean="0"/>
              <a:t>climbing</a:t>
            </a:r>
            <a:r>
              <a:rPr lang="cs-CZ" dirty="0" smtClean="0"/>
              <a:t> …</a:t>
            </a:r>
          </a:p>
          <a:p>
            <a:pPr lvl="1"/>
            <a:endParaRPr lang="cs-CZ" dirty="0"/>
          </a:p>
        </p:txBody>
      </p:sp>
      <p:pic>
        <p:nvPicPr>
          <p:cNvPr id="11266" name="Picture 2" descr="Výsledek obrázku pro ant swar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1930400"/>
            <a:ext cx="3133725" cy="176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30.06.2017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Relisa - automatické generování testů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68C-B8B8-46B7-AB2A-3F381F96AC0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385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generování testů – formální gramatiky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10 publikací</a:t>
            </a:r>
          </a:p>
          <a:p>
            <a:r>
              <a:rPr lang="cs-CZ" dirty="0" smtClean="0"/>
              <a:t>Časté pro webové technologie (6 publikací)</a:t>
            </a:r>
          </a:p>
          <a:p>
            <a:pPr lvl="1"/>
            <a:r>
              <a:rPr lang="cs-CZ" dirty="0" smtClean="0"/>
              <a:t>API popsáno ve WSDL jazyce nebo různými podobami </a:t>
            </a:r>
            <a:r>
              <a:rPr lang="cs-CZ" dirty="0" err="1" smtClean="0"/>
              <a:t>Json</a:t>
            </a:r>
            <a:r>
              <a:rPr lang="cs-CZ" dirty="0" smtClean="0"/>
              <a:t> specifikace</a:t>
            </a:r>
          </a:p>
          <a:p>
            <a:pPr lvl="1"/>
            <a:r>
              <a:rPr lang="cs-CZ" dirty="0" smtClean="0"/>
              <a:t>Využito hlavně pro generování dat</a:t>
            </a:r>
          </a:p>
          <a:p>
            <a:r>
              <a:rPr lang="cs-CZ" dirty="0" smtClean="0"/>
              <a:t>Méně časté doplnění gramatiky jazyka o další konstrukce (2 publikace)</a:t>
            </a:r>
          </a:p>
          <a:p>
            <a:pPr lvl="1"/>
            <a:r>
              <a:rPr lang="cs-CZ" dirty="0" smtClean="0"/>
              <a:t>Podobné kontraktům – doplnění sémantických omezení, které je možné ověřit / využít pro generování validních dat</a:t>
            </a:r>
          </a:p>
          <a:p>
            <a:pPr lvl="1"/>
            <a:r>
              <a:rPr lang="cs-CZ" dirty="0" smtClean="0"/>
              <a:t>Podobné jako JOP, nalezli jsme jen řešení pro primitivní datové typy</a:t>
            </a:r>
          </a:p>
          <a:p>
            <a:r>
              <a:rPr lang="cs-CZ" dirty="0" smtClean="0"/>
              <a:t>Sledování toku dat programem (1 publikace)</a:t>
            </a:r>
          </a:p>
          <a:p>
            <a:pPr lvl="1"/>
            <a:r>
              <a:rPr lang="cs-CZ" dirty="0" smtClean="0"/>
              <a:t>Porovnání pohybu objektu / dat </a:t>
            </a:r>
            <a:r>
              <a:rPr lang="cs-CZ" dirty="0" err="1" smtClean="0"/>
              <a:t>controll</a:t>
            </a:r>
            <a:r>
              <a:rPr lang="cs-CZ" dirty="0" smtClean="0"/>
              <a:t> </a:t>
            </a:r>
            <a:r>
              <a:rPr lang="cs-CZ" dirty="0" err="1" smtClean="0"/>
              <a:t>flow</a:t>
            </a:r>
            <a:r>
              <a:rPr lang="cs-CZ" dirty="0" smtClean="0"/>
              <a:t> grafem s očekávaným modelem</a:t>
            </a:r>
          </a:p>
          <a:p>
            <a:pPr lvl="1"/>
            <a:r>
              <a:rPr lang="cs-CZ" dirty="0" smtClean="0"/>
              <a:t>Vyžaduje ručně vytvořený popis modelu ve vlastní jazyce a rozsáhlou </a:t>
            </a:r>
            <a:r>
              <a:rPr lang="cs-CZ" dirty="0" err="1" smtClean="0"/>
              <a:t>instrumetnaci</a:t>
            </a:r>
            <a:r>
              <a:rPr lang="cs-CZ" dirty="0" smtClean="0"/>
              <a:t> běžícího programu</a:t>
            </a:r>
            <a:endParaRPr lang="cs-CZ" dirty="0"/>
          </a:p>
        </p:txBody>
      </p:sp>
      <p:pic>
        <p:nvPicPr>
          <p:cNvPr id="12290" name="Picture 2" descr="Výsledek obrázku pro tuxeedo bu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482" y="4199059"/>
            <a:ext cx="1201093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30.06.2017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Relisa - automatické generování testů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68C-B8B8-46B7-AB2A-3F381F96AC0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4267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generování testů - kontrakty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10 publikací</a:t>
            </a:r>
          </a:p>
          <a:p>
            <a:pPr lvl="1"/>
            <a:r>
              <a:rPr lang="cs-CZ" dirty="0" smtClean="0"/>
              <a:t>Ne vždy explicitně označeno jako kontrakty</a:t>
            </a:r>
          </a:p>
          <a:p>
            <a:r>
              <a:rPr lang="cs-CZ" dirty="0" smtClean="0"/>
              <a:t>Bez automatického testování nedává moc smysl je zavádět</a:t>
            </a:r>
          </a:p>
          <a:p>
            <a:r>
              <a:rPr lang="cs-CZ" dirty="0" smtClean="0"/>
              <a:t>Kontrakty jako zdroj pro </a:t>
            </a:r>
            <a:r>
              <a:rPr lang="cs-CZ" dirty="0" err="1" smtClean="0"/>
              <a:t>oracles</a:t>
            </a:r>
            <a:r>
              <a:rPr lang="cs-CZ" dirty="0" smtClean="0"/>
              <a:t> – test dokáže poznat chybu</a:t>
            </a:r>
          </a:p>
          <a:p>
            <a:pPr lvl="1"/>
            <a:r>
              <a:rPr lang="cs-CZ" dirty="0" err="1" smtClean="0"/>
              <a:t>Preconditions</a:t>
            </a:r>
            <a:r>
              <a:rPr lang="cs-CZ" dirty="0" smtClean="0"/>
              <a:t> – zdroje pro generátory dat</a:t>
            </a:r>
          </a:p>
          <a:p>
            <a:pPr lvl="1"/>
            <a:r>
              <a:rPr lang="cs-CZ" dirty="0" err="1" smtClean="0"/>
              <a:t>Postconditions</a:t>
            </a:r>
            <a:r>
              <a:rPr lang="cs-CZ" dirty="0" smtClean="0"/>
              <a:t> – zdroje pro tvorbu </a:t>
            </a:r>
            <a:r>
              <a:rPr lang="cs-CZ" dirty="0" err="1" smtClean="0"/>
              <a:t>oracles</a:t>
            </a:r>
            <a:r>
              <a:rPr lang="cs-CZ" dirty="0" smtClean="0"/>
              <a:t>, ověřují správnost vykonání</a:t>
            </a:r>
          </a:p>
          <a:p>
            <a:r>
              <a:rPr lang="cs-CZ" dirty="0" smtClean="0"/>
              <a:t>Vyžaduje instrumentaci programu</a:t>
            </a:r>
          </a:p>
          <a:p>
            <a:pPr lvl="1"/>
            <a:r>
              <a:rPr lang="cs-CZ" dirty="0" smtClean="0"/>
              <a:t>Články obecné a bez popisu jak program instrumentovat</a:t>
            </a:r>
            <a:endParaRPr lang="cs-CZ" dirty="0"/>
          </a:p>
          <a:p>
            <a:pPr lvl="1"/>
            <a:endParaRPr lang="cs-CZ" dirty="0"/>
          </a:p>
        </p:txBody>
      </p:sp>
      <p:pic>
        <p:nvPicPr>
          <p:cNvPr id="4" name="Picture 6" descr="Výsledek obrázku pro scared bu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5"/>
          <a:stretch/>
        </p:blipFill>
        <p:spPr bwMode="auto">
          <a:xfrm rot="4846490" flipH="1">
            <a:off x="140293" y="4497017"/>
            <a:ext cx="674481" cy="66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Výsledek obrázku pro scared bu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5"/>
          <a:stretch/>
        </p:blipFill>
        <p:spPr bwMode="auto">
          <a:xfrm rot="4846490" flipH="1">
            <a:off x="271496" y="5164332"/>
            <a:ext cx="945762" cy="92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30.06.2017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Relisa - automatické generování testů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68C-B8B8-46B7-AB2A-3F381F96AC0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884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generování testů - regrese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Založeno na sledování běhu aplikace (2 publikace)</a:t>
            </a:r>
          </a:p>
          <a:p>
            <a:pPr lvl="1"/>
            <a:r>
              <a:rPr lang="cs-CZ" dirty="0" smtClean="0"/>
              <a:t>Zaznamenávám co aplikace dělá </a:t>
            </a:r>
            <a:r>
              <a:rPr lang="cs-CZ" dirty="0" smtClean="0">
                <a:sym typeface="Wingdings" panose="05000000000000000000" pitchFamily="2" charset="2"/>
              </a:rPr>
              <a:t> získám očekávaný průběh výpočtu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Po změně porovnávám s novým průběhem výpočtu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Generování volání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S náhodnými daty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GA pro hledání nejvhodnější sady volání – inkrementální, snaží se o zvětšení pokrytí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endParaRPr lang="cs-CZ" dirty="0" smtClean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Postaveno nad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Instrumentací reálné aplikace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Vyhodnocováním </a:t>
            </a:r>
            <a:r>
              <a:rPr lang="cs-CZ" dirty="0" err="1" smtClean="0">
                <a:sym typeface="Wingdings" panose="05000000000000000000" pitchFamily="2" charset="2"/>
              </a:rPr>
              <a:t>trace</a:t>
            </a:r>
            <a:r>
              <a:rPr lang="cs-CZ" dirty="0" smtClean="0">
                <a:sym typeface="Wingdings" panose="05000000000000000000" pitchFamily="2" charset="2"/>
              </a:rPr>
              <a:t> aplikace</a:t>
            </a:r>
            <a:endParaRPr lang="cs-CZ" dirty="0"/>
          </a:p>
        </p:txBody>
      </p:sp>
      <p:pic>
        <p:nvPicPr>
          <p:cNvPr id="4" name="Picture 6" descr="https://upload.wikimedia.org/wikipedia/commons/thumb/6/63/Green_bug.svg/200px-Green_bug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92287" flipH="1">
            <a:off x="7877267" y="608299"/>
            <a:ext cx="741005" cy="74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30.06.2017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Relisa - automatické generování testů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68C-B8B8-46B7-AB2A-3F381F96AC0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0506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postupy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Pro modelování systému</a:t>
            </a:r>
          </a:p>
          <a:p>
            <a:pPr lvl="1"/>
            <a:r>
              <a:rPr lang="cs-CZ" b="1" dirty="0" err="1" smtClean="0"/>
              <a:t>Petriho</a:t>
            </a:r>
            <a:r>
              <a:rPr lang="cs-CZ" b="1" dirty="0" smtClean="0"/>
              <a:t> sítě</a:t>
            </a:r>
            <a:r>
              <a:rPr lang="cs-CZ" dirty="0" smtClean="0"/>
              <a:t> (2 publikace)</a:t>
            </a:r>
          </a:p>
          <a:p>
            <a:pPr lvl="2"/>
            <a:r>
              <a:rPr lang="cs-CZ" dirty="0" smtClean="0"/>
              <a:t>Při řešení převedeny na Markovský model</a:t>
            </a:r>
          </a:p>
          <a:p>
            <a:pPr lvl="1"/>
            <a:r>
              <a:rPr lang="cs-CZ" b="1" dirty="0" smtClean="0"/>
              <a:t>Markovské modely</a:t>
            </a:r>
            <a:r>
              <a:rPr lang="cs-CZ" dirty="0" smtClean="0"/>
              <a:t> (3 publikace)</a:t>
            </a:r>
          </a:p>
          <a:p>
            <a:pPr lvl="1"/>
            <a:r>
              <a:rPr lang="cs-CZ" dirty="0" smtClean="0"/>
              <a:t>Formální logické modely (</a:t>
            </a:r>
            <a:r>
              <a:rPr lang="cs-CZ" dirty="0" smtClean="0">
                <a:sym typeface="Wingdings" panose="05000000000000000000" pitchFamily="2" charset="2"/>
              </a:rPr>
              <a:t> místo testů využití </a:t>
            </a:r>
            <a:r>
              <a:rPr lang="cs-CZ" dirty="0" err="1" smtClean="0">
                <a:sym typeface="Wingdings" panose="05000000000000000000" pitchFamily="2" charset="2"/>
              </a:rPr>
              <a:t>solverů</a:t>
            </a:r>
            <a:r>
              <a:rPr lang="cs-CZ" dirty="0" smtClean="0">
                <a:sym typeface="Wingdings" panose="05000000000000000000" pitchFamily="2" charset="2"/>
              </a:rPr>
              <a:t> pro dokazování správnosti, 4 publikace)</a:t>
            </a:r>
          </a:p>
          <a:p>
            <a:pPr lvl="2"/>
            <a:r>
              <a:rPr lang="cs-CZ" dirty="0" smtClean="0">
                <a:sym typeface="Wingdings" panose="05000000000000000000" pitchFamily="2" charset="2"/>
              </a:rPr>
              <a:t>Ručně vytvářené, zmíněny problémy se zajištěním konzistence modelu s programem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Use case modely (3 publikace)</a:t>
            </a:r>
          </a:p>
          <a:p>
            <a:pPr lvl="2"/>
            <a:r>
              <a:rPr lang="cs-CZ" dirty="0" smtClean="0">
                <a:sym typeface="Wingdings" panose="05000000000000000000" pitchFamily="2" charset="2"/>
              </a:rPr>
              <a:t>Tvorba FSM nebo jiných automatů z přirozeného jazyka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Popisy API (3 publikace)</a:t>
            </a:r>
          </a:p>
          <a:p>
            <a:pPr lvl="2"/>
            <a:r>
              <a:rPr lang="cs-CZ" dirty="0" smtClean="0">
                <a:sym typeface="Wingdings" panose="05000000000000000000" pitchFamily="2" charset="2"/>
              </a:rPr>
              <a:t>Pro webové technologie, komponentové aplikace; kombinováno s kontrakty</a:t>
            </a:r>
          </a:p>
          <a:p>
            <a:r>
              <a:rPr lang="cs-CZ" dirty="0" smtClean="0"/>
              <a:t>Postupy testování</a:t>
            </a:r>
          </a:p>
          <a:p>
            <a:pPr lvl="1"/>
            <a:r>
              <a:rPr lang="cs-CZ" dirty="0" err="1" smtClean="0"/>
              <a:t>Fault</a:t>
            </a:r>
            <a:r>
              <a:rPr lang="cs-CZ" dirty="0" smtClean="0"/>
              <a:t> </a:t>
            </a:r>
            <a:r>
              <a:rPr lang="cs-CZ" dirty="0" err="1" smtClean="0"/>
              <a:t>injection</a:t>
            </a:r>
            <a:r>
              <a:rPr lang="cs-CZ" dirty="0" smtClean="0"/>
              <a:t> (2 publikace)</a:t>
            </a:r>
          </a:p>
          <a:p>
            <a:pPr lvl="1"/>
            <a:r>
              <a:rPr lang="cs-CZ" dirty="0" smtClean="0"/>
              <a:t>Pointer </a:t>
            </a:r>
            <a:r>
              <a:rPr lang="cs-CZ" dirty="0" err="1" smtClean="0"/>
              <a:t>analysis</a:t>
            </a:r>
            <a:r>
              <a:rPr lang="cs-CZ" dirty="0" smtClean="0"/>
              <a:t> (3 publikace)</a:t>
            </a:r>
          </a:p>
          <a:p>
            <a:pPr lvl="2"/>
            <a:r>
              <a:rPr lang="cs-CZ" dirty="0" smtClean="0"/>
              <a:t>Sledování toku dat aplikací </a:t>
            </a:r>
            <a:endParaRPr lang="cs-CZ" dirty="0"/>
          </a:p>
        </p:txBody>
      </p:sp>
      <p:pic>
        <p:nvPicPr>
          <p:cNvPr id="4" name="Picture 2" descr="Výsledek obrázku pro software bu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4196">
            <a:off x="8682077" y="5012663"/>
            <a:ext cx="818409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30.06.2017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Relisa - automatické generování testů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68C-B8B8-46B7-AB2A-3F381F96AC0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564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publikováno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Konference</a:t>
            </a:r>
          </a:p>
          <a:p>
            <a:pPr lvl="1"/>
            <a:r>
              <a:rPr lang="cs-CZ" b="1" i="1" dirty="0" smtClean="0"/>
              <a:t>ASE</a:t>
            </a:r>
            <a:r>
              <a:rPr lang="cs-CZ" i="1" dirty="0" smtClean="0"/>
              <a:t> – </a:t>
            </a:r>
            <a:r>
              <a:rPr lang="cs-CZ" i="1" dirty="0" err="1" smtClean="0"/>
              <a:t>Automated</a:t>
            </a:r>
            <a:r>
              <a:rPr lang="cs-CZ" i="1" dirty="0" smtClean="0"/>
              <a:t> software </a:t>
            </a:r>
            <a:r>
              <a:rPr lang="cs-CZ" i="1" dirty="0" err="1" smtClean="0"/>
              <a:t>engineering</a:t>
            </a:r>
            <a:r>
              <a:rPr lang="cs-CZ" i="1" dirty="0" smtClean="0"/>
              <a:t> </a:t>
            </a:r>
            <a:r>
              <a:rPr lang="cs-CZ" dirty="0" smtClean="0"/>
              <a:t>(32 let), 9 publikací</a:t>
            </a:r>
          </a:p>
          <a:p>
            <a:pPr lvl="1"/>
            <a:r>
              <a:rPr lang="cs-CZ" b="1" i="1" dirty="0" smtClean="0"/>
              <a:t>ICST</a:t>
            </a:r>
            <a:r>
              <a:rPr lang="cs-CZ" i="1" dirty="0" smtClean="0"/>
              <a:t> – International </a:t>
            </a:r>
            <a:r>
              <a:rPr lang="cs-CZ" i="1" dirty="0" err="1" smtClean="0"/>
              <a:t>conference</a:t>
            </a:r>
            <a:r>
              <a:rPr lang="cs-CZ" i="1" dirty="0" smtClean="0"/>
              <a:t> on software </a:t>
            </a:r>
            <a:r>
              <a:rPr lang="cs-CZ" i="1" dirty="0" err="1" smtClean="0"/>
              <a:t>testing</a:t>
            </a:r>
            <a:r>
              <a:rPr lang="cs-CZ" i="1" dirty="0" smtClean="0"/>
              <a:t>, </a:t>
            </a:r>
            <a:r>
              <a:rPr lang="cs-CZ" i="1" dirty="0" err="1" smtClean="0"/>
              <a:t>verification</a:t>
            </a:r>
            <a:r>
              <a:rPr lang="cs-CZ" i="1" dirty="0" smtClean="0"/>
              <a:t> and </a:t>
            </a:r>
            <a:r>
              <a:rPr lang="cs-CZ" i="1" dirty="0" err="1" smtClean="0"/>
              <a:t>validation</a:t>
            </a:r>
            <a:r>
              <a:rPr lang="cs-CZ" i="1" dirty="0" smtClean="0"/>
              <a:t> </a:t>
            </a:r>
            <a:r>
              <a:rPr lang="cs-CZ" dirty="0" smtClean="0"/>
              <a:t>(10 let), 6 publikací</a:t>
            </a:r>
          </a:p>
          <a:p>
            <a:pPr lvl="1"/>
            <a:r>
              <a:rPr lang="cs-CZ" i="1" dirty="0" smtClean="0"/>
              <a:t>ICSE – International konference on software </a:t>
            </a:r>
            <a:r>
              <a:rPr lang="cs-CZ" i="1" dirty="0" err="1" smtClean="0"/>
              <a:t>engineering</a:t>
            </a:r>
            <a:r>
              <a:rPr lang="cs-CZ" i="1" dirty="0" smtClean="0"/>
              <a:t> </a:t>
            </a:r>
            <a:r>
              <a:rPr lang="cs-CZ" dirty="0" smtClean="0"/>
              <a:t>(38 let), 4 publikace</a:t>
            </a:r>
          </a:p>
          <a:p>
            <a:pPr lvl="1"/>
            <a:r>
              <a:rPr lang="cs-CZ" i="1" dirty="0" smtClean="0"/>
              <a:t>ISSRE - </a:t>
            </a:r>
            <a:r>
              <a:rPr lang="en-US" i="1" dirty="0"/>
              <a:t>International Symposium on Software Reliability </a:t>
            </a:r>
            <a:r>
              <a:rPr lang="en-US" i="1" dirty="0" smtClean="0"/>
              <a:t>Engineering</a:t>
            </a:r>
            <a:r>
              <a:rPr lang="cs-CZ" i="1" dirty="0" smtClean="0"/>
              <a:t> </a:t>
            </a:r>
            <a:r>
              <a:rPr lang="cs-CZ" dirty="0" smtClean="0"/>
              <a:t>(28 let), 3 publikace</a:t>
            </a:r>
          </a:p>
          <a:p>
            <a:pPr lvl="1"/>
            <a:r>
              <a:rPr lang="cs-CZ" i="1" dirty="0" smtClean="0"/>
              <a:t>ICQS - </a:t>
            </a:r>
            <a:r>
              <a:rPr lang="en-US" i="1" dirty="0"/>
              <a:t>International Conference on Quality </a:t>
            </a:r>
            <a:r>
              <a:rPr lang="en-US" i="1" dirty="0" smtClean="0"/>
              <a:t>Software</a:t>
            </a:r>
            <a:r>
              <a:rPr lang="cs-CZ" i="1" dirty="0" smtClean="0"/>
              <a:t> </a:t>
            </a:r>
            <a:r>
              <a:rPr lang="cs-CZ" dirty="0" smtClean="0"/>
              <a:t>(19 let), 3 publikace</a:t>
            </a:r>
          </a:p>
          <a:p>
            <a:r>
              <a:rPr lang="cs-CZ" dirty="0" smtClean="0"/>
              <a:t>Časopisy</a:t>
            </a:r>
          </a:p>
          <a:p>
            <a:pPr lvl="1"/>
            <a:r>
              <a:rPr lang="cs-CZ" i="1" dirty="0"/>
              <a:t>IEEE </a:t>
            </a:r>
            <a:r>
              <a:rPr lang="cs-CZ" i="1" dirty="0" err="1"/>
              <a:t>Transactions</a:t>
            </a:r>
            <a:r>
              <a:rPr lang="cs-CZ" i="1" dirty="0"/>
              <a:t> on Software </a:t>
            </a:r>
            <a:r>
              <a:rPr lang="cs-CZ" i="1" dirty="0" err="1" smtClean="0"/>
              <a:t>Engineering</a:t>
            </a:r>
            <a:r>
              <a:rPr lang="cs-CZ" dirty="0" smtClean="0"/>
              <a:t>, 4 publikace</a:t>
            </a:r>
          </a:p>
          <a:p>
            <a:pPr lvl="1"/>
            <a:r>
              <a:rPr lang="cs-CZ" i="1" dirty="0" err="1" smtClean="0"/>
              <a:t>Electronic</a:t>
            </a:r>
            <a:r>
              <a:rPr lang="cs-CZ" i="1" dirty="0" smtClean="0"/>
              <a:t> </a:t>
            </a:r>
            <a:r>
              <a:rPr lang="cs-CZ" i="1" dirty="0"/>
              <a:t>Notes in </a:t>
            </a:r>
            <a:r>
              <a:rPr lang="cs-CZ" i="1" dirty="0" err="1"/>
              <a:t>Theoretical</a:t>
            </a:r>
            <a:r>
              <a:rPr lang="cs-CZ" i="1" dirty="0"/>
              <a:t> </a:t>
            </a:r>
            <a:r>
              <a:rPr lang="cs-CZ" i="1" dirty="0" err="1"/>
              <a:t>Computer</a:t>
            </a:r>
            <a:r>
              <a:rPr lang="cs-CZ" i="1" dirty="0"/>
              <a:t> </a:t>
            </a:r>
            <a:r>
              <a:rPr lang="cs-CZ" i="1" dirty="0" smtClean="0"/>
              <a:t>Science</a:t>
            </a:r>
            <a:r>
              <a:rPr lang="cs-CZ" dirty="0" smtClean="0"/>
              <a:t>, 4 publikace</a:t>
            </a:r>
            <a:endParaRPr lang="cs-CZ" dirty="0"/>
          </a:p>
          <a:p>
            <a:pPr lvl="1"/>
            <a:endParaRPr lang="cs-CZ" dirty="0"/>
          </a:p>
        </p:txBody>
      </p:sp>
      <p:pic>
        <p:nvPicPr>
          <p:cNvPr id="4" name="Picture 2" descr="Výsledek obrázku pro computer  bu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10173" y="2057400"/>
            <a:ext cx="1527407" cy="112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30.06.2017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Relisa - automatické generování testů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68C-B8B8-46B7-AB2A-3F381F96AC0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585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9559" y="3209925"/>
            <a:ext cx="6066366" cy="1320800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30.06.2017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Relisa - automatické generování testů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68C-B8B8-46B7-AB2A-3F381F96AC0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7168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Systematické </a:t>
            </a:r>
            <a:r>
              <a:rPr lang="cs-CZ" dirty="0" err="1" smtClean="0"/>
              <a:t>review</a:t>
            </a:r>
            <a:r>
              <a:rPr lang="cs-CZ" dirty="0" smtClean="0"/>
              <a:t> literatury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Hledány publikace o generování testovacích dat a testů na konferencích a v časopisech</a:t>
            </a:r>
          </a:p>
          <a:p>
            <a:pPr lvl="1"/>
            <a:r>
              <a:rPr lang="cs-CZ" dirty="0" smtClean="0"/>
              <a:t>Alespoň 4 strany (aby bylo poznat jak metoda funguje)</a:t>
            </a:r>
          </a:p>
          <a:p>
            <a:pPr lvl="1"/>
            <a:r>
              <a:rPr lang="cs-CZ" dirty="0" smtClean="0"/>
              <a:t>Text k dispozici pro ZČU</a:t>
            </a:r>
          </a:p>
          <a:p>
            <a:pPr lvl="1"/>
            <a:r>
              <a:rPr lang="cs-CZ" dirty="0" smtClean="0"/>
              <a:t>2000 – 2016</a:t>
            </a:r>
          </a:p>
          <a:p>
            <a:r>
              <a:rPr lang="cs-CZ" dirty="0" smtClean="0"/>
              <a:t>Hledáno „</a:t>
            </a:r>
            <a:r>
              <a:rPr lang="cs-CZ" i="1" dirty="0" err="1" smtClean="0"/>
              <a:t>automated</a:t>
            </a:r>
            <a:r>
              <a:rPr lang="cs-CZ" i="1" dirty="0" smtClean="0"/>
              <a:t> test data </a:t>
            </a:r>
            <a:r>
              <a:rPr lang="cs-CZ" i="1" dirty="0" err="1" smtClean="0"/>
              <a:t>generating</a:t>
            </a:r>
            <a:r>
              <a:rPr lang="cs-CZ" dirty="0" smtClean="0"/>
              <a:t>“</a:t>
            </a:r>
          </a:p>
          <a:p>
            <a:pPr lvl="1"/>
            <a:r>
              <a:rPr lang="cs-CZ" dirty="0" smtClean="0"/>
              <a:t>IEEE 901 výsledků, 132 vybráno podle nadpisů, </a:t>
            </a:r>
            <a:r>
              <a:rPr lang="cs-CZ" b="1" dirty="0" smtClean="0"/>
              <a:t>119</a:t>
            </a:r>
            <a:r>
              <a:rPr lang="cs-CZ" dirty="0" smtClean="0"/>
              <a:t> podle abstraktů</a:t>
            </a:r>
          </a:p>
          <a:p>
            <a:pPr lvl="1"/>
            <a:r>
              <a:rPr lang="cs-CZ" dirty="0" err="1" smtClean="0"/>
              <a:t>ScienceDirect</a:t>
            </a:r>
            <a:r>
              <a:rPr lang="cs-CZ" dirty="0" smtClean="0"/>
              <a:t> 31 672 výsledků, dodatečně filtrováno pro „</a:t>
            </a:r>
            <a:r>
              <a:rPr lang="en-US" i="1" dirty="0"/>
              <a:t>Program, theoretical computing, system - SW </a:t>
            </a:r>
            <a:r>
              <a:rPr lang="en-US" i="1" dirty="0" smtClean="0"/>
              <a:t>related</a:t>
            </a:r>
            <a:r>
              <a:rPr lang="cs-CZ" dirty="0" smtClean="0"/>
              <a:t>“, 862 výsledků, 69 vybráno podle nadpisů, </a:t>
            </a:r>
            <a:r>
              <a:rPr lang="cs-CZ" b="1" dirty="0" smtClean="0"/>
              <a:t>39</a:t>
            </a:r>
            <a:r>
              <a:rPr lang="cs-CZ" dirty="0" smtClean="0"/>
              <a:t> podle abstraktů</a:t>
            </a:r>
          </a:p>
          <a:p>
            <a:r>
              <a:rPr lang="cs-CZ" dirty="0" smtClean="0"/>
              <a:t>Celkově 158 článků (20</a:t>
            </a:r>
            <a:r>
              <a:rPr lang="en-GB" dirty="0" smtClean="0"/>
              <a:t> % </a:t>
            </a:r>
            <a:r>
              <a:rPr lang="cs-CZ" dirty="0" smtClean="0"/>
              <a:t>z časopisů, ostatní z konferencí)</a:t>
            </a:r>
          </a:p>
          <a:p>
            <a:pPr lvl="1"/>
            <a:r>
              <a:rPr lang="cs-CZ" dirty="0" smtClean="0"/>
              <a:t>Zatím není zpracováno všechno, chybí cca 20 </a:t>
            </a:r>
            <a:r>
              <a:rPr lang="en-GB" dirty="0" smtClean="0"/>
              <a:t>% </a:t>
            </a:r>
            <a:endParaRPr lang="cs-CZ" dirty="0"/>
          </a:p>
        </p:txBody>
      </p:sp>
      <p:pic>
        <p:nvPicPr>
          <p:cNvPr id="2050" name="Picture 2" descr="Výsledek obrázku pro computer  b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53" y="-242889"/>
            <a:ext cx="2068147" cy="206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30.06.2017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Relisa - automatické generování testů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68C-B8B8-46B7-AB2A-3F381F96AC0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2877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chceme vědět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Jaké technologie jsou používány, jak se mění v čase</a:t>
            </a:r>
          </a:p>
          <a:p>
            <a:pPr lvl="1"/>
            <a:r>
              <a:rPr lang="cs-CZ" dirty="0" smtClean="0"/>
              <a:t>Jak se generují testy?</a:t>
            </a:r>
          </a:p>
          <a:p>
            <a:pPr lvl="1"/>
            <a:r>
              <a:rPr lang="cs-CZ" dirty="0" smtClean="0"/>
              <a:t>Pro co lze testy generovat?</a:t>
            </a:r>
          </a:p>
          <a:p>
            <a:pPr lvl="1"/>
            <a:r>
              <a:rPr lang="cs-CZ" dirty="0" smtClean="0"/>
              <a:t>Jak samotné testy vypadají?</a:t>
            </a:r>
          </a:p>
          <a:p>
            <a:pPr lvl="1"/>
            <a:r>
              <a:rPr lang="cs-CZ" dirty="0" smtClean="0"/>
              <a:t>Je generování testů skutečně plně automatické?</a:t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Jak jsou technologie ověřovány</a:t>
            </a:r>
          </a:p>
          <a:p>
            <a:pPr lvl="1"/>
            <a:r>
              <a:rPr lang="cs-CZ" dirty="0" smtClean="0"/>
              <a:t>Existuje nějaká případová studie nebo zpráva </a:t>
            </a:r>
            <a:r>
              <a:rPr lang="en-GB" dirty="0" smtClean="0"/>
              <a:t>o </a:t>
            </a:r>
            <a:r>
              <a:rPr lang="en-GB" dirty="0" err="1" smtClean="0"/>
              <a:t>skute</a:t>
            </a:r>
            <a:r>
              <a:rPr lang="cs-CZ" dirty="0" err="1" smtClean="0"/>
              <a:t>čném</a:t>
            </a:r>
            <a:r>
              <a:rPr lang="cs-CZ" dirty="0" smtClean="0"/>
              <a:t> použití?</a:t>
            </a:r>
          </a:p>
          <a:p>
            <a:pPr lvl="1"/>
            <a:r>
              <a:rPr lang="cs-CZ" dirty="0" smtClean="0"/>
              <a:t>Jakým způsobem je metoda hodnocena?</a:t>
            </a:r>
          </a:p>
          <a:p>
            <a:pPr lvl="1"/>
            <a:r>
              <a:rPr lang="cs-CZ" dirty="0" smtClean="0"/>
              <a:t>Jsou k dispozici použité nástroje nebo výsledná data?</a:t>
            </a:r>
          </a:p>
          <a:p>
            <a:pPr lvl="1"/>
            <a:endParaRPr lang="cs-CZ" dirty="0" smtClean="0"/>
          </a:p>
        </p:txBody>
      </p:sp>
      <p:pic>
        <p:nvPicPr>
          <p:cNvPr id="1026" name="Picture 2" descr="Výsledek obrázku pro computer  b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85799">
            <a:off x="8153023" y="4000948"/>
            <a:ext cx="2057912" cy="151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30.06.2017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Relisa - automatické generování testů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68C-B8B8-46B7-AB2A-3F381F96AC0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35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Souhrnné výsledky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5809435" cy="388077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29 různých technologií pro generování, 22 použito ve více publikacích</a:t>
            </a:r>
          </a:p>
          <a:p>
            <a:pPr lvl="1"/>
            <a:r>
              <a:rPr lang="cs-CZ" dirty="0" smtClean="0"/>
              <a:t>Ale některé věci jsme agregovali, aby dělení nebylo příliš jemné</a:t>
            </a:r>
          </a:p>
          <a:p>
            <a:pPr lvl="1"/>
            <a:r>
              <a:rPr lang="cs-CZ" dirty="0" smtClean="0"/>
              <a:t>Nejčastější </a:t>
            </a:r>
            <a:r>
              <a:rPr lang="cs-CZ" i="1" dirty="0" smtClean="0"/>
              <a:t>formální popisy automatu</a:t>
            </a:r>
            <a:r>
              <a:rPr lang="cs-CZ" dirty="0" smtClean="0"/>
              <a:t>, </a:t>
            </a:r>
            <a:r>
              <a:rPr lang="cs-CZ" i="1" dirty="0" err="1" smtClean="0"/>
              <a:t>controll</a:t>
            </a:r>
            <a:r>
              <a:rPr lang="cs-CZ" i="1" dirty="0" smtClean="0"/>
              <a:t> </a:t>
            </a:r>
            <a:r>
              <a:rPr lang="cs-CZ" i="1" dirty="0" err="1" smtClean="0"/>
              <a:t>flow</a:t>
            </a:r>
            <a:r>
              <a:rPr lang="cs-CZ" dirty="0" smtClean="0"/>
              <a:t>, </a:t>
            </a:r>
            <a:r>
              <a:rPr lang="cs-CZ" i="1" dirty="0" smtClean="0"/>
              <a:t>metody strojového učení</a:t>
            </a:r>
            <a:r>
              <a:rPr lang="cs-CZ" dirty="0" smtClean="0"/>
              <a:t>, </a:t>
            </a:r>
            <a:r>
              <a:rPr lang="cs-CZ" i="1" dirty="0" smtClean="0"/>
              <a:t>metody formálních jazyků</a:t>
            </a:r>
          </a:p>
          <a:p>
            <a:r>
              <a:rPr lang="cs-CZ" dirty="0" smtClean="0"/>
              <a:t>31 konferencí, 11 s více než jedním zářezem; 12 časopisů, 4 s více než jedním článkem</a:t>
            </a:r>
          </a:p>
          <a:p>
            <a:pPr lvl="1"/>
            <a:r>
              <a:rPr lang="cs-CZ" dirty="0" smtClean="0"/>
              <a:t>Ale možná jsme správně nepoznali všechny, zkratky se dost pletou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i="1" dirty="0" smtClean="0"/>
              <a:t>není na tohle nějaký nástroj</a:t>
            </a:r>
            <a:r>
              <a:rPr lang="cs-CZ" dirty="0" smtClean="0"/>
              <a:t>?)</a:t>
            </a:r>
          </a:p>
          <a:p>
            <a:pPr lvl="1"/>
            <a:r>
              <a:rPr lang="cs-CZ" dirty="0" smtClean="0"/>
              <a:t>Nejčastější konference </a:t>
            </a:r>
            <a:r>
              <a:rPr lang="cs-CZ" i="1" dirty="0" smtClean="0"/>
              <a:t>ASE</a:t>
            </a:r>
            <a:r>
              <a:rPr lang="cs-CZ" dirty="0" smtClean="0"/>
              <a:t>, </a:t>
            </a:r>
            <a:r>
              <a:rPr lang="cs-CZ" i="1" dirty="0" smtClean="0"/>
              <a:t>ICSTVV</a:t>
            </a:r>
            <a:r>
              <a:rPr lang="cs-CZ" dirty="0" smtClean="0"/>
              <a:t>, </a:t>
            </a:r>
            <a:r>
              <a:rPr lang="cs-CZ" i="1" dirty="0" smtClean="0"/>
              <a:t>ICSE</a:t>
            </a:r>
            <a:r>
              <a:rPr lang="cs-CZ" dirty="0" smtClean="0"/>
              <a:t>, </a:t>
            </a:r>
            <a:r>
              <a:rPr lang="cs-CZ" i="1" dirty="0" smtClean="0"/>
              <a:t>LNCS</a:t>
            </a:r>
            <a:r>
              <a:rPr lang="cs-CZ" dirty="0" smtClean="0"/>
              <a:t> (ale to je agregované z více konferencí)</a:t>
            </a:r>
          </a:p>
          <a:p>
            <a:pPr lvl="1"/>
            <a:r>
              <a:rPr lang="cs-CZ" dirty="0" smtClean="0"/>
              <a:t>Nejčastější časopisy </a:t>
            </a:r>
            <a:r>
              <a:rPr lang="cs-CZ" i="1" dirty="0" smtClean="0"/>
              <a:t>IEEE </a:t>
            </a:r>
            <a:r>
              <a:rPr lang="cs-CZ" i="1" dirty="0" err="1" smtClean="0"/>
              <a:t>Transactions</a:t>
            </a:r>
            <a:r>
              <a:rPr lang="cs-CZ" i="1" dirty="0" smtClean="0"/>
              <a:t> on Software </a:t>
            </a:r>
            <a:r>
              <a:rPr lang="cs-CZ" i="1" dirty="0" err="1" smtClean="0"/>
              <a:t>Engineering</a:t>
            </a:r>
            <a:r>
              <a:rPr lang="cs-CZ" dirty="0" smtClean="0"/>
              <a:t>, </a:t>
            </a:r>
            <a:r>
              <a:rPr lang="cs-CZ" i="1" dirty="0" err="1" smtClean="0"/>
              <a:t>Electronic</a:t>
            </a:r>
            <a:r>
              <a:rPr lang="cs-CZ" i="1" dirty="0" smtClean="0"/>
              <a:t> Notes in </a:t>
            </a:r>
            <a:r>
              <a:rPr lang="cs-CZ" i="1" dirty="0" err="1" smtClean="0"/>
              <a:t>Theoretical</a:t>
            </a:r>
            <a:r>
              <a:rPr lang="cs-CZ" i="1" dirty="0" smtClean="0"/>
              <a:t> </a:t>
            </a:r>
            <a:r>
              <a:rPr lang="cs-CZ" i="1" dirty="0" err="1" smtClean="0"/>
              <a:t>Computer</a:t>
            </a:r>
            <a:r>
              <a:rPr lang="cs-CZ" i="1" dirty="0" smtClean="0"/>
              <a:t> Science</a:t>
            </a:r>
            <a:endParaRPr 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7929" y="2641546"/>
            <a:ext cx="3613150" cy="2199843"/>
          </a:xfrm>
          <a:prstGeom prst="rect">
            <a:avLst/>
          </a:prstGeom>
        </p:spPr>
      </p:pic>
      <p:pic>
        <p:nvPicPr>
          <p:cNvPr id="4102" name="Picture 6" descr="https://upload.wikimedia.org/wikipedia/commons/thumb/6/63/Green_bug.svg/200px-Green_bug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5522" flipH="1">
            <a:off x="9341190" y="402476"/>
            <a:ext cx="451201" cy="45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upload.wikimedia.org/wikipedia/commons/thumb/6/63/Green_bug.svg/200px-Green_bug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5522" flipH="1">
            <a:off x="9480430" y="926518"/>
            <a:ext cx="644528" cy="64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upload.wikimedia.org/wikipedia/commons/thumb/6/63/Green_bug.svg/200px-Green_bug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5522" flipH="1">
            <a:off x="9725115" y="1619143"/>
            <a:ext cx="741005" cy="74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upload.wikimedia.org/wikipedia/commons/thumb/6/63/Green_bug.svg/200px-Green_bug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5522" flipH="1">
            <a:off x="10094586" y="2431836"/>
            <a:ext cx="419422" cy="4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30.06.2017</a:t>
            </a:r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Relisa - automatické generování testů</a:t>
            </a:r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68C-B8B8-46B7-AB2A-3F381F96AC0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35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Ověřování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82 </a:t>
            </a:r>
            <a:r>
              <a:rPr lang="en-GB" b="1" dirty="0" smtClean="0"/>
              <a:t>% </a:t>
            </a:r>
            <a:r>
              <a:rPr lang="cs-CZ" dirty="0" smtClean="0"/>
              <a:t>článků obsahuje případovou studii (postavenou nad jednoduchým systémem – množina algoritmů, ukázkový program)</a:t>
            </a:r>
          </a:p>
          <a:p>
            <a:r>
              <a:rPr lang="cs-CZ" b="1" dirty="0" smtClean="0"/>
              <a:t>24 </a:t>
            </a:r>
            <a:r>
              <a:rPr lang="en-GB" b="1" dirty="0" smtClean="0"/>
              <a:t>% </a:t>
            </a:r>
            <a:r>
              <a:rPr lang="cs-CZ" dirty="0" smtClean="0"/>
              <a:t>článků obsahuje alespoň zmínku nebo popis reálného použití (postavenou nad skutečně používaným programem)</a:t>
            </a:r>
          </a:p>
          <a:p>
            <a:r>
              <a:rPr lang="cs-CZ" b="1" dirty="0" smtClean="0"/>
              <a:t>4 </a:t>
            </a:r>
            <a:r>
              <a:rPr lang="en-GB" b="1" dirty="0" smtClean="0"/>
              <a:t>% </a:t>
            </a:r>
            <a:r>
              <a:rPr lang="cs-CZ" dirty="0" smtClean="0"/>
              <a:t>článků obsahuj funkční odkaz na použitý nástroj a / nebo data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0476" y="4181231"/>
            <a:ext cx="3520220" cy="209032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17" y="4181231"/>
            <a:ext cx="3471853" cy="2090320"/>
          </a:xfrm>
          <a:prstGeom prst="rect">
            <a:avLst/>
          </a:prstGeom>
        </p:spPr>
      </p:pic>
      <p:pic>
        <p:nvPicPr>
          <p:cNvPr id="3076" name="Picture 4" descr="Výsledek obrázku pro computer bu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903644" y="1042362"/>
            <a:ext cx="1034941" cy="88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30.06.2017</a:t>
            </a:r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Relisa - automatické generování testů</a:t>
            </a:r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68C-B8B8-46B7-AB2A-3F381F96AC0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913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ověřování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Zatím nejsou přesně zpracovány (nemám čísla </a:t>
            </a:r>
            <a:r>
              <a:rPr lang="cs-CZ" dirty="0" smtClean="0">
                <a:sym typeface="Wingdings" panose="05000000000000000000" pitchFamily="2" charset="2"/>
              </a:rPr>
              <a:t></a:t>
            </a:r>
            <a:r>
              <a:rPr lang="cs-CZ" dirty="0" smtClean="0"/>
              <a:t>), ale:</a:t>
            </a:r>
            <a:br>
              <a:rPr lang="cs-CZ" dirty="0" smtClean="0"/>
            </a:br>
            <a:endParaRPr lang="cs-CZ" dirty="0" smtClean="0"/>
          </a:p>
          <a:p>
            <a:pPr lvl="1"/>
            <a:r>
              <a:rPr lang="cs-CZ" dirty="0" smtClean="0"/>
              <a:t>Obvykle zaměřeny na jednoduše dostupné metriky</a:t>
            </a:r>
          </a:p>
          <a:p>
            <a:pPr lvl="2"/>
            <a:r>
              <a:rPr lang="cs-CZ" dirty="0" smtClean="0"/>
              <a:t>Počet vytvořených testů</a:t>
            </a:r>
          </a:p>
          <a:p>
            <a:pPr lvl="2"/>
            <a:r>
              <a:rPr lang="cs-CZ" dirty="0" smtClean="0"/>
              <a:t>Doba potřebná pro generování testů</a:t>
            </a:r>
          </a:p>
          <a:p>
            <a:pPr lvl="2"/>
            <a:r>
              <a:rPr lang="cs-CZ" dirty="0" smtClean="0"/>
              <a:t>Pokrytí kódu testy (zároveň základní metrika pro metody AI)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Velmi výjimečně řeší počty nalezených bugů</a:t>
            </a:r>
          </a:p>
          <a:p>
            <a:pPr lvl="2"/>
            <a:r>
              <a:rPr lang="cs-CZ" dirty="0" smtClean="0"/>
              <a:t>Občas u studií zaměřených na reálný problém</a:t>
            </a:r>
          </a:p>
          <a:p>
            <a:pPr lvl="2"/>
            <a:r>
              <a:rPr lang="cs-CZ" dirty="0" smtClean="0"/>
              <a:t>U testovacích dat nesledováno kolik obsahují chyb</a:t>
            </a:r>
          </a:p>
          <a:p>
            <a:endParaRPr lang="cs-CZ" dirty="0"/>
          </a:p>
        </p:txBody>
      </p:sp>
      <p:pic>
        <p:nvPicPr>
          <p:cNvPr id="5122" name="Picture 2" descr="Výsledek obrázku pro computer b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3076452"/>
            <a:ext cx="19812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30.06.2017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Relisa - automatické generování testů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68C-B8B8-46B7-AB2A-3F381F96AC0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024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Používané technologie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446" y="1445846"/>
            <a:ext cx="5392014" cy="5138981"/>
          </a:xfrm>
          <a:prstGeom prst="rect">
            <a:avLst/>
          </a:prstGeom>
        </p:spPr>
      </p:pic>
      <p:pic>
        <p:nvPicPr>
          <p:cNvPr id="7170" name="Picture 2" descr="Výsledek obrázku pro running bu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3605" y="3715208"/>
            <a:ext cx="1091855" cy="108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ýsledek obrázku pro scared bu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4099" y="5044464"/>
            <a:ext cx="1540363" cy="15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Výsledek obrázku pro scared bu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5"/>
          <a:stretch/>
        </p:blipFill>
        <p:spPr bwMode="auto">
          <a:xfrm flipH="1">
            <a:off x="8060992" y="2828275"/>
            <a:ext cx="1213010" cy="118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30.06.2017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Relisa - automatické generování testů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68C-B8B8-46B7-AB2A-3F381F96AC0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094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Používané technologie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5410851" cy="3880773"/>
          </a:xfrm>
        </p:spPr>
        <p:txBody>
          <a:bodyPr>
            <a:normAutofit/>
          </a:bodyPr>
          <a:lstStyle/>
          <a:p>
            <a:r>
              <a:rPr lang="cs-CZ" dirty="0" smtClean="0"/>
              <a:t>Velmi různorodé metody generování testů </a:t>
            </a:r>
            <a:r>
              <a:rPr lang="cs-CZ" dirty="0" smtClean="0">
                <a:sym typeface="Wingdings" panose="05000000000000000000" pitchFamily="2" charset="2"/>
              </a:rPr>
              <a:t> těžko získat nějaké hezké grafy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Řada nápadů použita jen jednou nebo dvakrát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Několik postupů velmi rozšířených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Formální popis SW nějakou podobou automatu (řada autorů doplňuje vlastní nové vlastnosti)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Často obecné metody ( obtížnější replikace, obvykle neobsahují návod jak zpracovat „obecný software“)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Rozšířené pro Javu, web a C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4687" y="3961860"/>
            <a:ext cx="3467789" cy="207950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687" y="1928519"/>
            <a:ext cx="3394064" cy="2057361"/>
          </a:xfrm>
          <a:prstGeom prst="rect">
            <a:avLst/>
          </a:prstGeom>
        </p:spPr>
      </p:pic>
      <p:pic>
        <p:nvPicPr>
          <p:cNvPr id="6146" name="Picture 2" descr="Výsledek obrázku pro software bu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128" y="5827663"/>
            <a:ext cx="1283026" cy="103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30.06.2017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Relisa - automatické generování testů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68C-B8B8-46B7-AB2A-3F381F96AC0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500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pro testy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2160589"/>
            <a:ext cx="5176389" cy="3880773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ym typeface="Wingdings" panose="05000000000000000000" pitchFamily="2" charset="2"/>
              </a:rPr>
              <a:t>Testy nejčastěji vychází z formální </a:t>
            </a:r>
            <a:r>
              <a:rPr lang="cs-CZ" dirty="0" smtClean="0">
                <a:sym typeface="Wingdings" panose="05000000000000000000" pitchFamily="2" charset="2"/>
              </a:rPr>
              <a:t>specifikace, pak ze zdrojového textu programu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cs-CZ" dirty="0">
                <a:sym typeface="Wingdings" panose="05000000000000000000" pitchFamily="2" charset="2"/>
              </a:rPr>
              <a:t>Obvykle v podobě </a:t>
            </a:r>
            <a:r>
              <a:rPr lang="cs-CZ" dirty="0" smtClean="0">
                <a:sym typeface="Wingdings" panose="05000000000000000000" pitchFamily="2" charset="2"/>
              </a:rPr>
              <a:t>automatu (FSM, UML nebo podobné), </a:t>
            </a:r>
            <a:r>
              <a:rPr lang="cs-CZ" dirty="0" err="1">
                <a:sym typeface="Wingdings" panose="05000000000000000000" pitchFamily="2" charset="2"/>
              </a:rPr>
              <a:t>controll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flow</a:t>
            </a:r>
            <a:r>
              <a:rPr lang="cs-CZ" dirty="0">
                <a:sym typeface="Wingdings" panose="05000000000000000000" pitchFamily="2" charset="2"/>
              </a:rPr>
              <a:t> nebo jazykové specifikace</a:t>
            </a:r>
            <a:endParaRPr lang="cs-CZ" dirty="0"/>
          </a:p>
          <a:p>
            <a:r>
              <a:rPr lang="cs-CZ" dirty="0" smtClean="0"/>
              <a:t>Zdrojový text musí být často něčím obohacen</a:t>
            </a:r>
          </a:p>
          <a:p>
            <a:pPr lvl="1"/>
            <a:r>
              <a:rPr lang="cs-CZ" dirty="0" smtClean="0"/>
              <a:t>Kontrakty nebo podobný popis, propojení s formálním modelem (obvykle manuálně doplněné)</a:t>
            </a:r>
          </a:p>
          <a:p>
            <a:r>
              <a:rPr lang="cs-CZ" dirty="0" smtClean="0"/>
              <a:t>Metody AI často využívají instrumentaci skutečného programu nebo </a:t>
            </a:r>
            <a:r>
              <a:rPr lang="cs-CZ" dirty="0"/>
              <a:t>s</a:t>
            </a:r>
            <a:r>
              <a:rPr lang="cs-CZ" dirty="0" smtClean="0"/>
              <a:t>ymbolické vykonávání</a:t>
            </a:r>
          </a:p>
          <a:p>
            <a:pPr lvl="1"/>
            <a:r>
              <a:rPr lang="cs-CZ" dirty="0" smtClean="0"/>
              <a:t>výjimečně logy nebo </a:t>
            </a:r>
            <a:r>
              <a:rPr lang="cs-CZ" dirty="0" err="1" smtClean="0"/>
              <a:t>trace</a:t>
            </a:r>
            <a:r>
              <a:rPr lang="cs-CZ" dirty="0" smtClean="0"/>
              <a:t> </a:t>
            </a:r>
            <a:r>
              <a:rPr lang="cs-CZ" dirty="0" err="1" smtClean="0"/>
              <a:t>progamu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722" y="1930400"/>
            <a:ext cx="3727450" cy="21844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5671" y="4114800"/>
            <a:ext cx="3663551" cy="2184400"/>
          </a:xfrm>
          <a:prstGeom prst="rect">
            <a:avLst/>
          </a:prstGeom>
        </p:spPr>
      </p:pic>
      <p:pic>
        <p:nvPicPr>
          <p:cNvPr id="9218" name="Picture 2" descr="Výsledek obrázku pro ugly bu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300" y="3932360"/>
            <a:ext cx="508731" cy="50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30.06.2017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Relisa - automatické generování testů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E68C-B8B8-46B7-AB2A-3F381F96AC0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75034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158</TotalTime>
  <Words>1100</Words>
  <Application>Microsoft Office PowerPoint</Application>
  <PresentationFormat>Širokoúhlá obrazovka</PresentationFormat>
  <Paragraphs>210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Trebuchet MS</vt:lpstr>
      <vt:lpstr>Wingdings</vt:lpstr>
      <vt:lpstr>Wingdings 3</vt:lpstr>
      <vt:lpstr>Fazeta</vt:lpstr>
      <vt:lpstr>Automatické testy</vt:lpstr>
      <vt:lpstr>Systematické review literatury</vt:lpstr>
      <vt:lpstr>Co chceme vědět</vt:lpstr>
      <vt:lpstr>Souhrnné výsledky</vt:lpstr>
      <vt:lpstr>Ověřování</vt:lpstr>
      <vt:lpstr>Metody ověřování</vt:lpstr>
      <vt:lpstr>Používané technologie</vt:lpstr>
      <vt:lpstr>Používané technologie</vt:lpstr>
      <vt:lpstr>Zdroje pro testy</vt:lpstr>
      <vt:lpstr>Metody pro generování testů</vt:lpstr>
      <vt:lpstr>Metody pro generování testů - automaty</vt:lpstr>
      <vt:lpstr>Metody pro generování testů – genetické algoritmy, metody AI</vt:lpstr>
      <vt:lpstr>Metody generování testů – formální gramatiky</vt:lpstr>
      <vt:lpstr>Metody generování testů - kontrakty</vt:lpstr>
      <vt:lpstr>Metody generování testů - regrese</vt:lpstr>
      <vt:lpstr>Další postupy</vt:lpstr>
      <vt:lpstr>Kde publikováno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Automatické testy</dc:title>
  <dc:creator>Richard Lipka</dc:creator>
  <cp:lastModifiedBy>Richard Lipka</cp:lastModifiedBy>
  <cp:revision>63</cp:revision>
  <dcterms:created xsi:type="dcterms:W3CDTF">2017-06-30T07:12:13Z</dcterms:created>
  <dcterms:modified xsi:type="dcterms:W3CDTF">2017-06-30T09:51:18Z</dcterms:modified>
</cp:coreProperties>
</file>